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8"/>
  </p:notesMasterIdLst>
  <p:sldIdLst>
    <p:sldId id="859" r:id="rId2"/>
    <p:sldId id="1238" r:id="rId3"/>
    <p:sldId id="1244" r:id="rId4"/>
    <p:sldId id="1239" r:id="rId5"/>
    <p:sldId id="1240" r:id="rId6"/>
    <p:sldId id="1242" r:id="rId7"/>
    <p:sldId id="1243" r:id="rId8"/>
    <p:sldId id="1247" r:id="rId9"/>
    <p:sldId id="1246" r:id="rId10"/>
    <p:sldId id="1249" r:id="rId11"/>
    <p:sldId id="1250" r:id="rId12"/>
    <p:sldId id="1251" r:id="rId13"/>
    <p:sldId id="1254" r:id="rId14"/>
    <p:sldId id="1261" r:id="rId15"/>
    <p:sldId id="1262" r:id="rId16"/>
    <p:sldId id="1265" r:id="rId17"/>
    <p:sldId id="1259" r:id="rId18"/>
    <p:sldId id="1266" r:id="rId19"/>
    <p:sldId id="1270" r:id="rId20"/>
    <p:sldId id="1269" r:id="rId21"/>
    <p:sldId id="1271" r:id="rId22"/>
    <p:sldId id="1272" r:id="rId23"/>
    <p:sldId id="1273" r:id="rId24"/>
    <p:sldId id="1274" r:id="rId25"/>
    <p:sldId id="1276" r:id="rId26"/>
    <p:sldId id="1278" r:id="rId27"/>
    <p:sldId id="1279" r:id="rId28"/>
    <p:sldId id="1281" r:id="rId29"/>
    <p:sldId id="1283" r:id="rId30"/>
    <p:sldId id="1284" r:id="rId31"/>
    <p:sldId id="1286" r:id="rId32"/>
    <p:sldId id="1285" r:id="rId33"/>
    <p:sldId id="1287" r:id="rId34"/>
    <p:sldId id="1289" r:id="rId35"/>
    <p:sldId id="1291" r:id="rId36"/>
    <p:sldId id="1292" r:id="rId37"/>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AEEF"/>
    <a:srgbClr val="F38928"/>
    <a:srgbClr val="FBC9BC"/>
    <a:srgbClr val="FEE2D1"/>
    <a:srgbClr val="F36821"/>
    <a:srgbClr val="D3ECE9"/>
    <a:srgbClr val="E6E1EF"/>
    <a:srgbClr val="FF0000"/>
    <a:srgbClr val="8DC369"/>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860" autoAdjust="0"/>
    <p:restoredTop sz="94606" autoAdjust="0"/>
  </p:normalViewPr>
  <p:slideViewPr>
    <p:cSldViewPr>
      <p:cViewPr varScale="1">
        <p:scale>
          <a:sx n="111" d="100"/>
          <a:sy n="111" d="100"/>
        </p:scale>
        <p:origin x="69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2025/11/15</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3718942" y="-27384"/>
            <a:ext cx="820891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中考总复习 道德与法治 人教版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2025/11/15</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037342"/>
            <a:ext cx="11523345" cy="383181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考点过关整合    </a:t>
            </a:r>
            <a:endParaRPr lang="en-US" altLang="zh-CN"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a:p>
            <a:pPr algn="ctr" eaLnBrk="1" fontAlgn="auto" hangingPunct="1">
              <a:lnSpc>
                <a:spcPct val="150000"/>
              </a:lnSpc>
              <a:spcBef>
                <a:spcPts val="0"/>
              </a:spcBef>
              <a:spcAft>
                <a:spcPts val="0"/>
              </a:spcAft>
            </a:pP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八年</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级上</a:t>
            </a: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册</a:t>
            </a:r>
            <a:endPar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第三单元  勇担社会责任</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44873"/>
            <a:ext cx="11485848" cy="2792239"/>
          </a:xfrm>
        </p:spPr>
        <p:txBody>
          <a:bodyPr/>
          <a:lstStyle/>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关</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爱的含义和意义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）含义：关爱，就是关心爱护。</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）关爱他人的意义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关爱传递着美好情感，给人带来温暖和希望，是维系友好关系的桥梁。</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关爱是社会和谐稳定的润滑剂和正能量。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关爱他人，收获幸福。</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6.eps" descr="id:2147494113;FounderCES"/>
          <p:cNvPicPr/>
          <p:nvPr/>
        </p:nvPicPr>
        <p:blipFill>
          <a:blip r:embed="rId2"/>
          <a:stretch>
            <a:fillRect/>
          </a:stretch>
        </p:blipFill>
        <p:spPr>
          <a:xfrm>
            <a:off x="478582" y="1818901"/>
            <a:ext cx="1292072" cy="332776"/>
          </a:xfrm>
          <a:prstGeom prst="rect">
            <a:avLst/>
          </a:prstGeom>
        </p:spPr>
      </p:pic>
    </p:spTree>
    <p:extLst>
      <p:ext uri="{BB962C8B-B14F-4D97-AF65-F5344CB8AC3E}">
        <p14:creationId xmlns:p14="http://schemas.microsoft.com/office/powerpoint/2010/main" val="142037904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56957"/>
            <a:ext cx="11485848" cy="3900235"/>
          </a:xfrm>
        </p:spPr>
        <p:txBody>
          <a:bodyPr/>
          <a:lstStyle/>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怎</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样关爱他人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）关爱他人，要心怀善意。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）关爱他人，要尽己所能。</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）关爱他人，要讲究策略。</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帮助他人时，要考虑他人的内心感受，不伤害他人的自尊心。</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面对复杂情形，要善于作出明智的判断，增强安全防范意识和自我保护意识，在保护自己不受伤害的前提下采取果敢和理智的行动。</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7.eps" descr="id:2147495671;FounderCES"/>
          <p:cNvPicPr/>
          <p:nvPr/>
        </p:nvPicPr>
        <p:blipFill>
          <a:blip r:embed="rId2"/>
          <a:stretch>
            <a:fillRect/>
          </a:stretch>
        </p:blipFill>
        <p:spPr>
          <a:xfrm>
            <a:off x="533338" y="1428183"/>
            <a:ext cx="1296670" cy="330835"/>
          </a:xfrm>
          <a:prstGeom prst="rect">
            <a:avLst/>
          </a:prstGeom>
        </p:spPr>
      </p:pic>
    </p:spTree>
    <p:extLst>
      <p:ext uri="{BB962C8B-B14F-4D97-AF65-F5344CB8AC3E}">
        <p14:creationId xmlns:p14="http://schemas.microsoft.com/office/powerpoint/2010/main" val="329360813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22923"/>
            <a:ext cx="11485848" cy="3416320"/>
          </a:xfrm>
        </p:spPr>
        <p:txBody>
          <a:bodyPr/>
          <a:lstStyle/>
          <a:p>
            <a:pPr hangingPunct="0">
              <a:spcAft>
                <a:spcPts val="0"/>
              </a:spcAft>
              <a:tabLst>
                <a:tab pos="2700655" algn="l"/>
                <a:tab pos="5581015" algn="l"/>
                <a:tab pos="8461375" algn="l"/>
              </a:tabLst>
            </a:pP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观点辨析</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对于关爱他人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有人认为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这是大人的事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与未成年人无关。这种观点正确吗</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endPar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什</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么</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不正确。理由</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关爱不分大小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贵在有爱心。一个人的能力有大小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但只要尽己所能为他人排忧解难、奉献社会</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就是一个友善和值得称赞的人。关爱他人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要尽</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己</a:t>
            </a:r>
            <a:endPar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28322200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56957"/>
            <a:ext cx="11485848" cy="3900235"/>
          </a:xfrm>
        </p:spPr>
        <p:txBody>
          <a:bodyPr/>
          <a:lstStyle/>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服</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务社会有什么重要意义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）服务社会体现人生价值。</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）服务社会能够促进我们全面发展。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我</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们应该如何服务和奉献社会</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）服务和奉献社会，需要我们青年担当责任。</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）服务和奉献社会，需要我们积极参与社会公益活动。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）服务和奉献社会，需要我们热爱劳动，爱岗敬业。</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8.eps" descr="id:2147494127;FounderCES"/>
          <p:cNvPicPr/>
          <p:nvPr/>
        </p:nvPicPr>
        <p:blipFill>
          <a:blip r:embed="rId2"/>
          <a:stretch>
            <a:fillRect/>
          </a:stretch>
        </p:blipFill>
        <p:spPr>
          <a:xfrm>
            <a:off x="469956" y="1430985"/>
            <a:ext cx="1292072" cy="332776"/>
          </a:xfrm>
          <a:prstGeom prst="rect">
            <a:avLst/>
          </a:prstGeom>
        </p:spPr>
      </p:pic>
      <p:pic>
        <p:nvPicPr>
          <p:cNvPr id="4" name="ZK考点9.eps" descr="id:2147494134;FounderCES"/>
          <p:cNvPicPr/>
          <p:nvPr/>
        </p:nvPicPr>
        <p:blipFill>
          <a:blip r:embed="rId3"/>
          <a:stretch>
            <a:fillRect/>
          </a:stretch>
        </p:blipFill>
        <p:spPr>
          <a:xfrm>
            <a:off x="478582" y="3098882"/>
            <a:ext cx="1241375" cy="319647"/>
          </a:xfrm>
          <a:prstGeom prst="rect">
            <a:avLst/>
          </a:prstGeom>
        </p:spPr>
      </p:pic>
    </p:spTree>
    <p:extLst>
      <p:ext uri="{BB962C8B-B14F-4D97-AF65-F5344CB8AC3E}">
        <p14:creationId xmlns:p14="http://schemas.microsoft.com/office/powerpoint/2010/main" val="393993734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41050"/>
            <a:ext cx="11485848" cy="5078313"/>
          </a:xfrm>
        </p:spPr>
        <p:txBody>
          <a:bodyPr/>
          <a:lstStyle/>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中</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国共产主义青年团的性质、作用和使命</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）性质：中国共产主义青年团是中国共产党领导的先进青年的群团组织，是广大青年在实践中学习中国特色社会主义和共产主义的学校，是中国共产党的助手和</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备</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军。</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）作用：中国共产主义青年团带领青年在经济社会发展中发挥生力军和突击</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队</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）使命：在新时代，共青团要组织青年参加改革开放和社会主义现代化建设的实践，为发展社会生产力、提高人民生活水平，为实现全面建成社会主义现代化强国的第二个百年奋斗目标建功立业。</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clrChange>
              <a:clrFrom>
                <a:srgbClr val="FFFFFF"/>
              </a:clrFrom>
              <a:clrTo>
                <a:srgbClr val="FFFFFF">
                  <a:alpha val="0"/>
                </a:srgbClr>
              </a:clrTo>
            </a:clrChange>
          </a:blip>
          <a:stretch>
            <a:fillRect/>
          </a:stretch>
        </p:blipFill>
        <p:spPr>
          <a:xfrm>
            <a:off x="478582" y="1123591"/>
            <a:ext cx="1305939" cy="298501"/>
          </a:xfrm>
          <a:prstGeom prst="rect">
            <a:avLst/>
          </a:prstGeom>
        </p:spPr>
      </p:pic>
    </p:spTree>
    <p:extLst>
      <p:ext uri="{BB962C8B-B14F-4D97-AF65-F5344CB8AC3E}">
        <p14:creationId xmlns:p14="http://schemas.microsoft.com/office/powerpoint/2010/main" val="16706979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02898"/>
            <a:ext cx="11485848" cy="3970318"/>
          </a:xfrm>
        </p:spPr>
        <p:txBody>
          <a:bodyPr/>
          <a:lstStyle/>
          <a:p>
            <a:pPr hangingPunct="0">
              <a:spcAft>
                <a:spcPts val="0"/>
              </a:spcAft>
              <a:tabLst>
                <a:tab pos="2700655" algn="l"/>
                <a:tab pos="5581015" algn="l"/>
                <a:tab pos="8461375" algn="l"/>
              </a:tabLst>
            </a:pP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知识拓展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我们可以参加哪些社会公益活动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环境保护、社区服务。</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在社区、公园、车站等公共场所纠正不文明行为。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到科技馆、博物馆做志愿者</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参加社会实践活动有哪些收获</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在服务社会的过程中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我们的视野不断拓展</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知识不断丰富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观察、分析、解决问题的能力以及人际交往能力不断提升</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道德境界不断提高。</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0210622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58533"/>
            <a:ext cx="11485848" cy="1754326"/>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积极服务和奉献社会是我们的法定义务。（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改正：</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易错辨析DF.eps" descr="id:2147494155;FounderCES"/>
          <p:cNvPicPr/>
          <p:nvPr/>
        </p:nvPicPr>
        <p:blipFill>
          <a:blip r:embed="rId2"/>
          <a:stretch>
            <a:fillRect/>
          </a:stretch>
        </p:blipFill>
        <p:spPr>
          <a:xfrm>
            <a:off x="569893" y="764704"/>
            <a:ext cx="11050627" cy="519274"/>
          </a:xfrm>
          <a:prstGeom prst="rect">
            <a:avLst/>
          </a:prstGeom>
        </p:spPr>
      </p:pic>
      <p:sp>
        <p:nvSpPr>
          <p:cNvPr id="5" name="矩形 4"/>
          <p:cNvSpPr/>
          <p:nvPr/>
        </p:nvSpPr>
        <p:spPr>
          <a:xfrm>
            <a:off x="6662644" y="1692182"/>
            <a:ext cx="436338" cy="461665"/>
          </a:xfrm>
          <a:prstGeom prst="rect">
            <a:avLst/>
          </a:prstGeom>
        </p:spPr>
        <p:txBody>
          <a:bodyPr wrap="none">
            <a:spAutoFit/>
          </a:bodyPr>
          <a:lstStyle/>
          <a:p>
            <a:r>
              <a:rPr lang="en-US" altLang="zh-CN" sz="2400">
                <a:ea typeface="Times New Roman" panose="02020603050405020304" pitchFamily="18" charset="0"/>
              </a:rPr>
              <a:t>✕</a:t>
            </a:r>
            <a:endParaRPr lang="zh-CN" altLang="en-US"/>
          </a:p>
        </p:txBody>
      </p:sp>
      <p:sp>
        <p:nvSpPr>
          <p:cNvPr id="6" name="内容占位符 1"/>
          <p:cNvSpPr txBox="1">
            <a:spLocks/>
          </p:cNvSpPr>
          <p:nvPr/>
        </p:nvSpPr>
        <p:spPr bwMode="auto">
          <a:xfrm>
            <a:off x="360854" y="2060848"/>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积极服务和奉献社会不是我们的法定义务，而是公民亲近社会、有强烈社会责任感的表现</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120091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52840"/>
            <a:ext cx="11485848" cy="3416320"/>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在社会生活中，每一种角色都承担着相同的责任。（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改正：</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关爱他人主要是为了获得他人的尊重，得到他人的关心和帮助，获得更多的发展机会。（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改正：</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7873864" y="1586562"/>
            <a:ext cx="436338" cy="461665"/>
          </a:xfrm>
          <a:prstGeom prst="rect">
            <a:avLst/>
          </a:prstGeom>
        </p:spPr>
        <p:txBody>
          <a:bodyPr wrap="none">
            <a:spAutoFit/>
          </a:bodyPr>
          <a:lstStyle/>
          <a:p>
            <a:r>
              <a:rPr lang="en-US" altLang="zh-CN" sz="2400">
                <a:ea typeface="Times New Roman" panose="02020603050405020304" pitchFamily="18" charset="0"/>
              </a:rPr>
              <a:t>✕</a:t>
            </a:r>
            <a:endParaRPr lang="zh-CN" altLang="en-US"/>
          </a:p>
        </p:txBody>
      </p:sp>
      <p:sp>
        <p:nvSpPr>
          <p:cNvPr id="6" name="矩形 5"/>
          <p:cNvSpPr/>
          <p:nvPr/>
        </p:nvSpPr>
        <p:spPr>
          <a:xfrm>
            <a:off x="1342678" y="2048227"/>
            <a:ext cx="5134739" cy="461665"/>
          </a:xfrm>
          <a:prstGeom prst="rect">
            <a:avLst/>
          </a:prstGeom>
        </p:spPr>
        <p:txBody>
          <a:bodyPr wrap="none">
            <a:spAutoFit/>
          </a:bodyPr>
          <a:lstStyle/>
          <a:p>
            <a:r>
              <a:rPr lang="zh-CN" altLang="zh-CN" sz="2400">
                <a:cs typeface="Times New Roman" panose="02020603050405020304" pitchFamily="18" charset="0"/>
              </a:rPr>
              <a:t>每一种角色都意味着承担相应的</a:t>
            </a:r>
            <a:r>
              <a:rPr lang="zh-CN" altLang="zh-CN" sz="2400">
                <a:cs typeface="Times New Roman" panose="02020603050405020304" pitchFamily="18" charset="0"/>
              </a:rPr>
              <a:t>责</a:t>
            </a:r>
            <a:r>
              <a:rPr lang="zh-CN" altLang="zh-CN" sz="2400" smtClean="0">
                <a:cs typeface="Times New Roman" panose="02020603050405020304" pitchFamily="18" charset="0"/>
              </a:rPr>
              <a:t>任</a:t>
            </a:r>
            <a:endParaRPr lang="zh-CN" altLang="en-US"/>
          </a:p>
        </p:txBody>
      </p:sp>
      <p:sp>
        <p:nvSpPr>
          <p:cNvPr id="7" name="矩形 6"/>
          <p:cNvSpPr/>
          <p:nvPr/>
        </p:nvSpPr>
        <p:spPr>
          <a:xfrm>
            <a:off x="1460816" y="3230897"/>
            <a:ext cx="436338" cy="461665"/>
          </a:xfrm>
          <a:prstGeom prst="rect">
            <a:avLst/>
          </a:prstGeom>
        </p:spPr>
        <p:txBody>
          <a:bodyPr wrap="none">
            <a:spAutoFit/>
          </a:bodyPr>
          <a:lstStyle/>
          <a:p>
            <a:r>
              <a:rPr lang="en-US" altLang="zh-CN" sz="2400">
                <a:ea typeface="Times New Roman" panose="02020603050405020304" pitchFamily="18" charset="0"/>
              </a:rPr>
              <a:t>✕</a:t>
            </a:r>
            <a:endParaRPr lang="zh-CN" altLang="en-US"/>
          </a:p>
        </p:txBody>
      </p:sp>
      <p:sp>
        <p:nvSpPr>
          <p:cNvPr id="8" name="内容占位符 1"/>
          <p:cNvSpPr txBox="1">
            <a:spLocks/>
          </p:cNvSpPr>
          <p:nvPr/>
        </p:nvSpPr>
        <p:spPr bwMode="auto">
          <a:xfrm>
            <a:off x="334976" y="3564286"/>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关爱他人，收获幸福。关爱他人的人往往能够赢得他人的尊重，得到他人的关心和帮助，获得更多的发展机会。但是得到他人的尊重不是关爱他人的主要目的</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108340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P spid="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178730"/>
            <a:ext cx="11485848" cy="1754326"/>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参加志愿活动是我们得到他人尊重与认可的唯一途径。（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改正：</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    ______________</a:t>
            </a:r>
          </a:p>
          <a:p>
            <a:pPr hangingPunct="0">
              <a:spcAft>
                <a:spcPts val="0"/>
              </a:spcAft>
              <a:tabLst>
                <a:tab pos="2700655" algn="l"/>
                <a:tab pos="5581015" algn="l"/>
                <a:tab pos="8461375" algn="l"/>
              </a:tabLst>
            </a:pP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                </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480096" y="2316692"/>
            <a:ext cx="436338" cy="461665"/>
          </a:xfrm>
          <a:prstGeom prst="rect">
            <a:avLst/>
          </a:prstGeom>
        </p:spPr>
        <p:txBody>
          <a:bodyPr wrap="none">
            <a:spAutoFit/>
          </a:bodyPr>
          <a:lstStyle/>
          <a:p>
            <a:r>
              <a:rPr lang="en-US" altLang="zh-CN" sz="2400">
                <a:ea typeface="Times New Roman" panose="02020603050405020304" pitchFamily="18" charset="0"/>
              </a:rPr>
              <a:t>✕</a:t>
            </a:r>
            <a:endParaRPr lang="zh-CN" altLang="en-US"/>
          </a:p>
        </p:txBody>
      </p:sp>
      <p:sp>
        <p:nvSpPr>
          <p:cNvPr id="5" name="内容占位符 1"/>
          <p:cNvSpPr txBox="1">
            <a:spLocks/>
          </p:cNvSpPr>
          <p:nvPr/>
        </p:nvSpPr>
        <p:spPr bwMode="auto">
          <a:xfrm>
            <a:off x="360854" y="2668496"/>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参加志愿活动，有利于完善自我、成就自己，获得他人的尊重与认可。但参加志愿活动不是我们得到他人尊重与认可的唯一途径</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0768400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4454233"/>
          </a:xfrm>
        </p:spPr>
        <p:txBody>
          <a:bodyPr/>
          <a:lstStyle/>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 单项选择题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2023</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锦州中考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）作为子女，孝敬父母是我们的责任；作为学生，认真学习是我们的责任；作为社会的一员，我们应该遵纪守法；作为中华儿女，我们应该心系祖国的前途和命运</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这体现了（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责任来自法律规定</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每一种角色都意味着承担相应的责任</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承担责任一定会获得荣誉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每个人扮演的社会角色都是固定不变的</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3提分优练DF.eps" descr="id:2147494162;FounderCES"/>
          <p:cNvPicPr/>
          <p:nvPr/>
        </p:nvPicPr>
        <p:blipFill>
          <a:blip r:embed="rId2"/>
          <a:stretch>
            <a:fillRect/>
          </a:stretch>
        </p:blipFill>
        <p:spPr>
          <a:xfrm>
            <a:off x="303140" y="692696"/>
            <a:ext cx="11584132" cy="544368"/>
          </a:xfrm>
          <a:prstGeom prst="rect">
            <a:avLst/>
          </a:prstGeom>
        </p:spPr>
      </p:pic>
      <p:sp>
        <p:nvSpPr>
          <p:cNvPr id="5" name="矩形 4"/>
          <p:cNvSpPr/>
          <p:nvPr/>
        </p:nvSpPr>
        <p:spPr>
          <a:xfrm>
            <a:off x="4536908" y="3114845"/>
            <a:ext cx="389850" cy="461665"/>
          </a:xfrm>
          <a:prstGeom prst="rect">
            <a:avLst/>
          </a:prstGeom>
        </p:spPr>
        <p:txBody>
          <a:bodyPr wrap="none">
            <a:spAutoFit/>
          </a:bodyPr>
          <a:lstStyle/>
          <a:p>
            <a:r>
              <a:rPr lang="en-US" altLang="zh-CN" sz="2400"/>
              <a:t>B</a:t>
            </a:r>
            <a:endParaRPr lang="zh-CN" altLang="en-US"/>
          </a:p>
        </p:txBody>
      </p:sp>
    </p:spTree>
    <p:extLst>
      <p:ext uri="{BB962C8B-B14F-4D97-AF65-F5344CB8AC3E}">
        <p14:creationId xmlns:p14="http://schemas.microsoft.com/office/powerpoint/2010/main" val="24265576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知识导图DF.eps" descr="id:2147494057;FounderCES"/>
          <p:cNvPicPr/>
          <p:nvPr/>
        </p:nvPicPr>
        <p:blipFill>
          <a:blip r:embed="rId2"/>
          <a:stretch>
            <a:fillRect/>
          </a:stretch>
        </p:blipFill>
        <p:spPr>
          <a:xfrm>
            <a:off x="455540" y="747452"/>
            <a:ext cx="11279332" cy="529936"/>
          </a:xfrm>
          <a:prstGeom prst="rect">
            <a:avLst/>
          </a:prstGeom>
        </p:spPr>
      </p:pic>
      <p:pic>
        <p:nvPicPr>
          <p:cNvPr id="2" name="图片 1"/>
          <p:cNvPicPr>
            <a:picLocks noChangeAspect="1"/>
          </p:cNvPicPr>
          <p:nvPr/>
        </p:nvPicPr>
        <p:blipFill>
          <a:blip r:embed="rId3">
            <a:clrChange>
              <a:clrFrom>
                <a:srgbClr val="FFFFFF"/>
              </a:clrFrom>
              <a:clrTo>
                <a:srgbClr val="FFFFFF">
                  <a:alpha val="0"/>
                </a:srgbClr>
              </a:clrTo>
            </a:clrChange>
          </a:blip>
          <a:stretch>
            <a:fillRect/>
          </a:stretch>
        </p:blipFill>
        <p:spPr>
          <a:xfrm>
            <a:off x="2177605" y="1556792"/>
            <a:ext cx="9763545" cy="4302101"/>
          </a:xfrm>
          <a:prstGeom prst="rect">
            <a:avLst/>
          </a:prstGeom>
        </p:spPr>
      </p:pic>
      <p:pic>
        <p:nvPicPr>
          <p:cNvPr id="4" name="图片 3"/>
          <p:cNvPicPr>
            <a:picLocks noChangeAspect="1"/>
          </p:cNvPicPr>
          <p:nvPr/>
        </p:nvPicPr>
        <p:blipFill>
          <a:blip r:embed="rId4"/>
          <a:stretch>
            <a:fillRect/>
          </a:stretch>
        </p:blipFill>
        <p:spPr>
          <a:xfrm>
            <a:off x="262558" y="3140968"/>
            <a:ext cx="1368125" cy="1243750"/>
          </a:xfrm>
          <a:prstGeom prst="rect">
            <a:avLst/>
          </a:prstGeom>
        </p:spPr>
      </p:pic>
      <p:pic>
        <p:nvPicPr>
          <p:cNvPr id="5" name="图片 4"/>
          <p:cNvPicPr>
            <a:picLocks noChangeAspect="1"/>
          </p:cNvPicPr>
          <p:nvPr/>
        </p:nvPicPr>
        <p:blipFill>
          <a:blip r:embed="rId5"/>
          <a:stretch>
            <a:fillRect/>
          </a:stretch>
        </p:blipFill>
        <p:spPr>
          <a:xfrm>
            <a:off x="1613431" y="3767157"/>
            <a:ext cx="591817" cy="81944"/>
          </a:xfrm>
          <a:prstGeom prst="rect">
            <a:avLst/>
          </a:prstGeom>
        </p:spPr>
      </p:pic>
    </p:spTree>
    <p:extLst>
      <p:ext uri="{BB962C8B-B14F-4D97-AF65-F5344CB8AC3E}">
        <p14:creationId xmlns:p14="http://schemas.microsoft.com/office/powerpoint/2010/main" val="232967588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71639"/>
            <a:ext cx="11485848" cy="3741537"/>
          </a:xfrm>
        </p:spPr>
        <p:txBody>
          <a:bodyPr/>
          <a:lstStyle/>
          <a:p>
            <a:pPr hangingPunct="0">
              <a:spcAft>
                <a:spcPts val="0"/>
              </a:spcAft>
            </a:pPr>
            <a:r>
              <a:rPr lang="en-US" altLang="zh-CN" sz="2300"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sz="23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300"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sz="2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本题考查责任意识。年轻人看到社区老人被虚假养生信息迷惑，主动自创公众号进行科学的养生知识宣传，这是积极承担社会责任、关心他人的表现，体现了敢于担当的品格，</a:t>
            </a:r>
            <a:r>
              <a:rPr lang="en-US" altLang="zh-CN" sz="2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符合题意；</a:t>
            </a:r>
            <a:r>
              <a:rPr lang="en-US" altLang="zh-CN" sz="23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自立自强</a:t>
            </a:r>
            <a:r>
              <a:rPr lang="en-US" altLang="zh-CN" sz="23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强调的是依靠自己的力量生存和发展、不断提升自我，题干中主要突出的是年轻人对社区老人的帮助，并非自身的自立自强，</a:t>
            </a:r>
            <a:r>
              <a:rPr lang="en-US" altLang="zh-CN" sz="2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不符合题意；</a:t>
            </a:r>
            <a:r>
              <a:rPr lang="en-US" altLang="zh-CN" sz="23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见利思义</a:t>
            </a:r>
            <a:r>
              <a:rPr lang="en-US" altLang="zh-CN" sz="23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指的是在面对利益时其能够思考是否符合道义，题干中并未涉及与利益相关的内容，</a:t>
            </a:r>
            <a:r>
              <a:rPr lang="en-US" altLang="zh-CN" sz="2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不符合题意；</a:t>
            </a:r>
            <a:r>
              <a:rPr lang="en-US" altLang="zh-CN" sz="23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勇于反思</a:t>
            </a:r>
            <a:r>
              <a:rPr lang="en-US" altLang="zh-CN" sz="23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侧重于对自己的行为、思想等进行回顾和思考，查找不足，题干中没有体现年轻人反思自我的内容，</a:t>
            </a:r>
            <a:r>
              <a:rPr lang="en-US" altLang="zh-CN" sz="2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不符合题意。</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35125015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441374"/>
          </a:xfrm>
        </p:spPr>
        <p:txBody>
          <a:bodyPr/>
          <a:lstStyle/>
          <a:p>
            <a:pPr hangingPunct="0">
              <a:lnSpc>
                <a:spcPct val="130000"/>
              </a:lnSpc>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镇江中考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）面对社区老人被虚假养生信息迷惑的情况，一群年轻人自创公众号，向老人们宣传科学的养生知识，为他们构建起抵御欺骗的城墙。在这群年轻人的身上，能够感受到的品格是（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自立自强</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敢于担当</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见利思义</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勇于反思</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853818" y="1764190"/>
            <a:ext cx="389850" cy="461665"/>
          </a:xfrm>
          <a:prstGeom prst="rect">
            <a:avLst/>
          </a:prstGeom>
        </p:spPr>
        <p:txBody>
          <a:bodyPr wrap="none">
            <a:spAutoFit/>
          </a:bodyPr>
          <a:lstStyle/>
          <a:p>
            <a:r>
              <a:rPr lang="en-US" altLang="zh-CN" sz="2400"/>
              <a:t>B</a:t>
            </a:r>
            <a:endParaRPr lang="zh-CN" altLang="en-US"/>
          </a:p>
        </p:txBody>
      </p:sp>
      <p:sp>
        <p:nvSpPr>
          <p:cNvPr id="4" name="内容占位符 1"/>
          <p:cNvSpPr txBox="1">
            <a:spLocks/>
          </p:cNvSpPr>
          <p:nvPr/>
        </p:nvSpPr>
        <p:spPr bwMode="auto">
          <a:xfrm>
            <a:off x="360854" y="3189622"/>
            <a:ext cx="11485848" cy="32637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30000"/>
              </a:lnSpc>
              <a:spcAft>
                <a:spcPts val="0"/>
              </a:spcAft>
            </a:pPr>
            <a:r>
              <a:rPr lang="en-US" altLang="zh-CN" sz="2300"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sz="23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300"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本题考查责任意识。年轻人看到社区老人被虚假养生信息迷惑，主动自创公众号进行科学的养生知识宣传，这是积极承担社会责任、关心他人的表现，体现了敢于担当的品格，</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符合题意；</a:t>
            </a:r>
            <a:r>
              <a:rPr lang="en-US" altLang="zh-CN" sz="23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自立自强</a:t>
            </a:r>
            <a:r>
              <a:rPr lang="en-US" altLang="zh-CN" sz="23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强调的是依靠自己的力量生存和发展、不断提升自我，题干中主要突出的是年轻人对社区老人的帮助，并非自身的自立自强，</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不符合题意；</a:t>
            </a:r>
            <a:r>
              <a:rPr lang="en-US" altLang="zh-CN" sz="23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见利思义</a:t>
            </a:r>
            <a:r>
              <a:rPr lang="en-US" altLang="zh-CN" sz="23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指的是在面对利益时其能够思考是否符合道义，题干中并未涉及与利益相关的内容，</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不符合题意；</a:t>
            </a:r>
            <a:r>
              <a:rPr lang="en-US" altLang="zh-CN" sz="23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勇于反思</a:t>
            </a:r>
            <a:r>
              <a:rPr lang="en-US" altLang="zh-CN" sz="23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侧重于对自己的行为、思想等进行回顾和思考，查找不足，题干中没有体现年轻人反思自我的内容，</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不符合题意。</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060533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宜兴二模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）直播间里</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父母双亡却坚强生活的励志女孩</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，实际上父母双全，本人还不时出入高档场所；打着</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助农直播</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的旗号，却用从外地低价采购的农产品冒充</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大凉山原生态农产品</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近日，某网红及其幕后公司团队等</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人因虚假广告罪被判刑。该案例启示我们（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社会秩序是社会生活的一种有序化状态</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每个人都要对自己的行为负责</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要敢于并善于同违法犯罪斗争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遵守社会规则需要自律和他律</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.②④</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5159102" y="2527400"/>
            <a:ext cx="389850" cy="461665"/>
          </a:xfrm>
          <a:prstGeom prst="rect">
            <a:avLst/>
          </a:prstGeom>
        </p:spPr>
        <p:txBody>
          <a:bodyPr wrap="none">
            <a:spAutoFit/>
          </a:bodyPr>
          <a:lstStyle/>
          <a:p>
            <a:r>
              <a:rPr lang="en-US" altLang="zh-CN" sz="2400"/>
              <a:t>B</a:t>
            </a:r>
            <a:endParaRPr lang="zh-CN" altLang="en-US"/>
          </a:p>
        </p:txBody>
      </p:sp>
    </p:spTree>
    <p:extLst>
      <p:ext uri="{BB962C8B-B14F-4D97-AF65-F5344CB8AC3E}">
        <p14:creationId xmlns:p14="http://schemas.microsoft.com/office/powerpoint/2010/main" val="17381238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838831"/>
            <a:ext cx="11485848" cy="2238241"/>
          </a:xfrm>
        </p:spPr>
        <p:txBody>
          <a:bodyPr/>
          <a:lstStyle/>
          <a:p>
            <a:pPr hangingPunct="0">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本题考查承担责任、遵守规则。</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观点正确，但在题干中没有体现，不符合题意；直播间乱象、虚假宣传等不法行为受到法律处罚，启示我们每个人都要对自己的行为负责，遵守社会规则需要自律和他律，</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②④</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正确；敢于并善于同违法犯罪斗争在题干中没有体现，</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不符合题意。</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1076367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263714"/>
          </a:xfrm>
        </p:spPr>
        <p:txBody>
          <a:bodyPr/>
          <a:lstStyle/>
          <a:p>
            <a:pPr hangingPunct="0">
              <a:lnSpc>
                <a:spcPct val="130000"/>
              </a:lnSpc>
              <a:spcAft>
                <a:spcPts val="0"/>
              </a:spcAft>
              <a:tabLst>
                <a:tab pos="2700655" algn="l"/>
                <a:tab pos="5581015" algn="l"/>
                <a:tab pos="8461375" algn="l"/>
              </a:tabLst>
            </a:pP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下列可以同时运用</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正确认识自己</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服务社会</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坚持集体主义</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的知识分析的现象</a:t>
            </a:r>
            <a:r>
              <a:rPr lang="zh-CN"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p>
          <a:p>
            <a:pPr hangingPunct="0">
              <a:lnSpc>
                <a:spcPct val="130000"/>
              </a:lnSpc>
              <a:spcAft>
                <a:spcPts val="0"/>
              </a:spcAft>
              <a:tabLst>
                <a:tab pos="2700655" algn="l"/>
                <a:tab pos="5581015" algn="l"/>
                <a:tab pos="8461375" algn="l"/>
              </a:tabLst>
            </a:pP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小莉为了不影响班级的平均分</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在考到自己薄弱科目的时候</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偷偷抄袭同桌答案</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30000"/>
              </a:lnSpc>
              <a:spcAft>
                <a:spcPts val="0"/>
              </a:spcAft>
              <a:tabLst>
                <a:tab pos="2700655" algn="l"/>
                <a:tab pos="5581015" algn="l"/>
                <a:tab pos="8461375" algn="l"/>
              </a:tabLst>
            </a:pP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雯雯组织班级同学一起设计并布置了社区的法治宣传栏</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获得社区居民的一</a:t>
            </a:r>
            <a:r>
              <a:rPr lang="zh-CN" altLang="zh-CN" sz="23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致</a:t>
            </a:r>
            <a:endParaRPr lang="en-US" altLang="zh-CN" sz="23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zh-CN" altLang="zh-CN" sz="23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好</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评</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小江发挥演讲特长</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放弃周末休息的时间</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积极参与六朝博物馆</a:t>
            </a:r>
            <a:r>
              <a:rPr lang="en-US" altLang="zh-CN" sz="23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小青莲</a:t>
            </a:r>
            <a:r>
              <a:rPr lang="en-US" altLang="zh-CN" sz="23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志愿活动</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00655" algn="l"/>
                <a:tab pos="5581015" algn="l"/>
                <a:tab pos="8461375" algn="l"/>
              </a:tabLst>
            </a:pP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军军放学以后主动加练跳绳</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希望能改进自己的不足</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争取中考体育取得满分</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449190" y="1188126"/>
            <a:ext cx="381836" cy="506549"/>
          </a:xfrm>
          <a:prstGeom prst="rect">
            <a:avLst/>
          </a:prstGeom>
        </p:spPr>
        <p:txBody>
          <a:bodyPr wrap="none">
            <a:spAutoFit/>
          </a:bodyPr>
          <a:lstStyle/>
          <a:p>
            <a:pPr>
              <a:lnSpc>
                <a:spcPct val="130000"/>
              </a:lnSpc>
            </a:pPr>
            <a:r>
              <a:rPr lang="en-US" altLang="zh-CN" sz="2300"/>
              <a:t>B</a:t>
            </a:r>
            <a:endParaRPr lang="zh-CN" altLang="en-US" sz="2300"/>
          </a:p>
        </p:txBody>
      </p:sp>
      <p:sp>
        <p:nvSpPr>
          <p:cNvPr id="4" name="内容占位符 1"/>
          <p:cNvSpPr txBox="1">
            <a:spLocks/>
          </p:cNvSpPr>
          <p:nvPr/>
        </p:nvSpPr>
        <p:spPr bwMode="auto">
          <a:xfrm>
            <a:off x="360854" y="4005064"/>
            <a:ext cx="11485848" cy="1883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30000"/>
              </a:lnSpc>
              <a:spcAft>
                <a:spcPts val="0"/>
              </a:spcAft>
            </a:pPr>
            <a:r>
              <a:rPr lang="en-US" altLang="zh-CN" sz="2300"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sz="23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300"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本题考查正确认识自己、服务社会、坚持集体主义。雯雯组织班级同学，说明雯雯认识到自己具备组织能力，属于正确认识自己；和全班同学一起，说明雯雯做到了坚持集体主义；设计并布置了社区的法治宣传栏，属于服务社会的表现。</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正确；偷偷抄袭同桌答案是作弊行为，</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错误；</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没有体现坚持集体主义，不符合题意。</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01131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常州一模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年哈尔滨第九届亚洲冬季运动会共有约</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万名志愿者，一抹抹</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志愿蓝</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不惧严寒，穿梭在城市的大街小巷，忙碌于热闹的场馆之间，确保亚冬会顺利进行。他们用行动彰显了（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关爱他人、只为荣誉的追求</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承担责任、不言代价的担当</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攻坚克难、见义勇为的胆略</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乐于奉献、服务社会的品质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.②③</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5447134" y="1962962"/>
            <a:ext cx="407484" cy="461665"/>
          </a:xfrm>
          <a:prstGeom prst="rect">
            <a:avLst/>
          </a:prstGeom>
        </p:spPr>
        <p:txBody>
          <a:bodyPr wrap="none">
            <a:spAutoFit/>
          </a:bodyPr>
          <a:lstStyle/>
          <a:p>
            <a:r>
              <a:rPr lang="en-US" altLang="zh-CN" sz="2400"/>
              <a:t>C</a:t>
            </a:r>
            <a:endParaRPr lang="zh-CN" altLang="en-US"/>
          </a:p>
        </p:txBody>
      </p:sp>
    </p:spTree>
    <p:extLst>
      <p:ext uri="{BB962C8B-B14F-4D97-AF65-F5344CB8AC3E}">
        <p14:creationId xmlns:p14="http://schemas.microsoft.com/office/powerpoint/2010/main" val="5218524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14521"/>
            <a:ext cx="11485848" cy="3210623"/>
          </a:xfrm>
        </p:spPr>
        <p:txBody>
          <a:bodyPr/>
          <a:lstStyle/>
          <a:p>
            <a:pPr hangingPunct="0">
              <a:spcAft>
                <a:spcPts val="0"/>
              </a:spcAft>
              <a:tabLst>
                <a:tab pos="2700655" algn="l"/>
                <a:tab pos="5581015" algn="l"/>
                <a:tab pos="8461375" algn="l"/>
              </a:tabLst>
            </a:pP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sz="23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常州中考</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月，常州市启动新时代文明实践学雷锋志愿服务活动。志愿者们为他人排忧解难、提供帮助，用行动传递着温暖与关怀。这启示我们（　　）</a:t>
            </a:r>
          </a:p>
          <a:p>
            <a:pPr hangingPunct="0">
              <a:spcAft>
                <a:spcPts val="0"/>
              </a:spcAft>
              <a:tabLst>
                <a:tab pos="2700655" algn="l"/>
                <a:tab pos="5581015" algn="l"/>
                <a:tab pos="8461375" algn="l"/>
              </a:tabLst>
            </a:pP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关爱他人</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要力求回报</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关爱他人</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要心怀善意</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服务社会</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要爱岗敬业</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奉献社会</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要评估风险</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0487694" y="2129421"/>
            <a:ext cx="389850" cy="461665"/>
          </a:xfrm>
          <a:prstGeom prst="rect">
            <a:avLst/>
          </a:prstGeom>
        </p:spPr>
        <p:txBody>
          <a:bodyPr wrap="none">
            <a:spAutoFit/>
          </a:bodyPr>
          <a:lstStyle/>
          <a:p>
            <a:r>
              <a:rPr lang="en-US" altLang="zh-CN" sz="2400" smtClean="0"/>
              <a:t>B</a:t>
            </a:r>
            <a:endParaRPr lang="zh-CN" altLang="en-US"/>
          </a:p>
        </p:txBody>
      </p:sp>
    </p:spTree>
    <p:extLst>
      <p:ext uri="{BB962C8B-B14F-4D97-AF65-F5344CB8AC3E}">
        <p14:creationId xmlns:p14="http://schemas.microsoft.com/office/powerpoint/2010/main" val="41051740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78907"/>
            <a:ext cx="11485848" cy="3346237"/>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扬州中考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）一位孩子罹患疾病时，获得了社会各界的关爱。他的父亲秉承</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滴水之恩，当涌泉相报</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的古训，连续向慈善机构捐款，帮助他人。见贤思齐，这启示我们应当（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奉献社会</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独善其身</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遇事找法</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弘扬美德</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2710830" y="2590360"/>
            <a:ext cx="389850" cy="461665"/>
          </a:xfrm>
          <a:prstGeom prst="rect">
            <a:avLst/>
          </a:prstGeom>
        </p:spPr>
        <p:txBody>
          <a:bodyPr wrap="none">
            <a:spAutoFit/>
          </a:bodyPr>
          <a:lstStyle/>
          <a:p>
            <a:r>
              <a:rPr lang="en-US" altLang="zh-CN" sz="2400" smtClean="0"/>
              <a:t>B</a:t>
            </a:r>
            <a:endParaRPr lang="zh-CN" altLang="en-US"/>
          </a:p>
        </p:txBody>
      </p:sp>
    </p:spTree>
    <p:extLst>
      <p:ext uri="{BB962C8B-B14F-4D97-AF65-F5344CB8AC3E}">
        <p14:creationId xmlns:p14="http://schemas.microsoft.com/office/powerpoint/2010/main" val="20086438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苏州中考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五一</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期间，苏州市超过</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万名志愿者在景区、车站等场所提供应急服务，持续打响</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志暖苏城</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服务品牌。志愿者的行为反映出（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每个人首先需要对他人负</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责</a:t>
            </a:r>
            <a:r>
              <a:rPr lang="en-US"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要在实践中养成亲社会行为</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承担责任有获得回报的权</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利</a:t>
            </a:r>
            <a:r>
              <a:rPr lang="en-US"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要在服务社会中实现人生价值</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3501008"/>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本题考查服务社会、承担责任的相关知识。每个人首先要对自己负责，</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错误；志愿者参与志愿服务是亲社会行为的体现，有利于在服务社会中实现人生价值，启示我们要在实践中养成亲社会行为，</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②④</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正确；材料没有体现承担责任有获得回报的权利，</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不符合题意，排除。</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10939994" y="1416413"/>
            <a:ext cx="407484" cy="461665"/>
          </a:xfrm>
          <a:prstGeom prst="rect">
            <a:avLst/>
          </a:prstGeom>
        </p:spPr>
        <p:txBody>
          <a:bodyPr wrap="none">
            <a:spAutoFit/>
          </a:bodyPr>
          <a:lstStyle/>
          <a:p>
            <a:r>
              <a:rPr lang="en-US" altLang="zh-CN" sz="2400"/>
              <a:t>D</a:t>
            </a:r>
            <a:endParaRPr lang="zh-CN" altLang="en-US"/>
          </a:p>
        </p:txBody>
      </p:sp>
    </p:spTree>
    <p:extLst>
      <p:ext uri="{BB962C8B-B14F-4D97-AF65-F5344CB8AC3E}">
        <p14:creationId xmlns:p14="http://schemas.microsoft.com/office/powerpoint/2010/main" val="1448248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56957"/>
            <a:ext cx="11485848" cy="3900235"/>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南京秦淮区一模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）小刘救助休克的同学，学校决定授予其见义勇为奖学金。小刘表示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救助他人是我们应有的担当，不需要表彰</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，小刘此举得到不少网友点赞。这些网友的立场是（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支持小刘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不图回报的奉献须点赞</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支持学校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付出必须获得等价回报</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不能奖励</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因为必然滋生功利心理</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不该表彰</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见义勇为是法定的义务</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4222998" y="2453547"/>
            <a:ext cx="407484" cy="461665"/>
          </a:xfrm>
          <a:prstGeom prst="rect">
            <a:avLst/>
          </a:prstGeom>
        </p:spPr>
        <p:txBody>
          <a:bodyPr wrap="none">
            <a:spAutoFit/>
          </a:bodyPr>
          <a:lstStyle/>
          <a:p>
            <a:r>
              <a:rPr lang="en-US" altLang="zh-CN" sz="2400"/>
              <a:t>A</a:t>
            </a:r>
            <a:endParaRPr lang="zh-CN" altLang="en-US"/>
          </a:p>
        </p:txBody>
      </p:sp>
    </p:spTree>
    <p:extLst>
      <p:ext uri="{BB962C8B-B14F-4D97-AF65-F5344CB8AC3E}">
        <p14:creationId xmlns:p14="http://schemas.microsoft.com/office/powerpoint/2010/main" val="19083841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clrChange>
              <a:clrFrom>
                <a:srgbClr val="FFFFFF"/>
              </a:clrFrom>
              <a:clrTo>
                <a:srgbClr val="FFFFFF">
                  <a:alpha val="0"/>
                </a:srgbClr>
              </a:clrTo>
            </a:clrChange>
          </a:blip>
          <a:stretch>
            <a:fillRect/>
          </a:stretch>
        </p:blipFill>
        <p:spPr>
          <a:xfrm>
            <a:off x="2663281" y="987122"/>
            <a:ext cx="8112445" cy="4962158"/>
          </a:xfrm>
          <a:prstGeom prst="rect">
            <a:avLst/>
          </a:prstGeom>
        </p:spPr>
      </p:pic>
      <p:pic>
        <p:nvPicPr>
          <p:cNvPr id="3" name="图片 2"/>
          <p:cNvPicPr>
            <a:picLocks noChangeAspect="1"/>
          </p:cNvPicPr>
          <p:nvPr/>
        </p:nvPicPr>
        <p:blipFill>
          <a:blip r:embed="rId3"/>
          <a:stretch>
            <a:fillRect/>
          </a:stretch>
        </p:blipFill>
        <p:spPr>
          <a:xfrm>
            <a:off x="766614" y="3140968"/>
            <a:ext cx="1368125" cy="1243750"/>
          </a:xfrm>
          <a:prstGeom prst="rect">
            <a:avLst/>
          </a:prstGeom>
        </p:spPr>
      </p:pic>
      <p:pic>
        <p:nvPicPr>
          <p:cNvPr id="4" name="图片 3"/>
          <p:cNvPicPr>
            <a:picLocks noChangeAspect="1"/>
          </p:cNvPicPr>
          <p:nvPr/>
        </p:nvPicPr>
        <p:blipFill>
          <a:blip r:embed="rId4"/>
          <a:stretch>
            <a:fillRect/>
          </a:stretch>
        </p:blipFill>
        <p:spPr>
          <a:xfrm>
            <a:off x="2117487" y="3767157"/>
            <a:ext cx="591817" cy="81944"/>
          </a:xfrm>
          <a:prstGeom prst="rect">
            <a:avLst/>
          </a:prstGeom>
        </p:spPr>
      </p:pic>
      <p:pic>
        <p:nvPicPr>
          <p:cNvPr id="5" name="图片 4"/>
          <p:cNvPicPr>
            <a:picLocks noChangeAspect="1"/>
          </p:cNvPicPr>
          <p:nvPr/>
        </p:nvPicPr>
        <p:blipFill>
          <a:blip r:embed="rId5"/>
          <a:stretch>
            <a:fillRect/>
          </a:stretch>
        </p:blipFill>
        <p:spPr>
          <a:xfrm>
            <a:off x="2034631" y="974182"/>
            <a:ext cx="1257300" cy="1374698"/>
          </a:xfrm>
          <a:prstGeom prst="rect">
            <a:avLst/>
          </a:prstGeom>
        </p:spPr>
      </p:pic>
    </p:spTree>
    <p:extLst>
      <p:ext uri="{BB962C8B-B14F-4D97-AF65-F5344CB8AC3E}">
        <p14:creationId xmlns:p14="http://schemas.microsoft.com/office/powerpoint/2010/main" val="338783704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南京玄武区二模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）几何图形不仅是数学工具，也是理解社会运行的生动隐喻。对以下几何图形解读正确的有（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endPar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endPar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endPar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正方形</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规则是自由的边界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以方正保障秩序的底线</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圆形</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包容是集体的半径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以无限宽容杜绝矛盾发生</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三角形</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责任是发展的支点</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以担当支撑起社会进步</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心形</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爱心是家庭的内核</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以事事迁就维持家庭和谐</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fm21.jpg" descr="id:2147495713;FounderCES"/>
          <p:cNvPicPr/>
          <p:nvPr/>
        </p:nvPicPr>
        <p:blipFill>
          <a:blip r:embed="rId2"/>
          <a:stretch>
            <a:fillRect/>
          </a:stretch>
        </p:blipFill>
        <p:spPr>
          <a:xfrm>
            <a:off x="3338930" y="2052222"/>
            <a:ext cx="5529695" cy="1418359"/>
          </a:xfrm>
          <a:prstGeom prst="rect">
            <a:avLst/>
          </a:prstGeom>
        </p:spPr>
      </p:pic>
      <p:sp>
        <p:nvSpPr>
          <p:cNvPr id="5" name="矩形 4"/>
          <p:cNvSpPr/>
          <p:nvPr/>
        </p:nvSpPr>
        <p:spPr>
          <a:xfrm>
            <a:off x="5447134" y="1412776"/>
            <a:ext cx="389850" cy="461665"/>
          </a:xfrm>
          <a:prstGeom prst="rect">
            <a:avLst/>
          </a:prstGeom>
        </p:spPr>
        <p:txBody>
          <a:bodyPr wrap="none">
            <a:spAutoFit/>
          </a:bodyPr>
          <a:lstStyle/>
          <a:p>
            <a:r>
              <a:rPr lang="en-US" altLang="zh-CN" sz="2400"/>
              <a:t>B</a:t>
            </a:r>
            <a:endParaRPr lang="zh-CN" altLang="en-US"/>
          </a:p>
        </p:txBody>
      </p:sp>
    </p:spTree>
    <p:extLst>
      <p:ext uri="{BB962C8B-B14F-4D97-AF65-F5344CB8AC3E}">
        <p14:creationId xmlns:p14="http://schemas.microsoft.com/office/powerpoint/2010/main" val="19251875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22923"/>
            <a:ext cx="11485848" cy="3346237"/>
          </a:xfrm>
        </p:spPr>
        <p:txBody>
          <a:bodyPr/>
          <a:lstStyle/>
          <a:p>
            <a:pPr hangingPunct="0">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本题考查社会规则、承担责任。</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规则是自由的边界，以方正保障秩序的底线</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的解读强调了规则和秩序在社会中的重要性，符合正方形的特征，</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正确；包容也要讲究原则，且矛盾无法杜绝，</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错误；</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责任是发展的支点，以担当支撑起社会进步</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的解读强调了责任和担当在社会中的重要性，符合三角形的特征，</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正确；</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事事迁就</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可能不完全符合心形的特征，因为心形通常象征着爱和情感，而不是迁就，</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错误。</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36649569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28965"/>
            <a:ext cx="11485848" cy="3900235"/>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李家和邻居家的南瓜地紧挨着。小李每年都会毫不吝惜地将优质南瓜种子分给邻居种植，这样一来，当蜜蜂授粉时，就能够避免将较差的南瓜品种的花粉传给自己的南瓜。邻居和小李都获得了更大的收益。这告诉我们关爱他人（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能收获幸福</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定能获得利益</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要心怀善意</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要尽己所能</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.①②④</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.①③④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.②③④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407574" y="2542808"/>
            <a:ext cx="407484" cy="461665"/>
          </a:xfrm>
          <a:prstGeom prst="rect">
            <a:avLst/>
          </a:prstGeom>
        </p:spPr>
        <p:txBody>
          <a:bodyPr wrap="none">
            <a:spAutoFit/>
          </a:bodyPr>
          <a:lstStyle/>
          <a:p>
            <a:r>
              <a:rPr lang="en-US" altLang="zh-CN" sz="2400" smtClean="0"/>
              <a:t>C</a:t>
            </a:r>
            <a:endParaRPr lang="zh-CN" altLang="en-US"/>
          </a:p>
        </p:txBody>
      </p:sp>
    </p:spTree>
    <p:extLst>
      <p:ext uri="{BB962C8B-B14F-4D97-AF65-F5344CB8AC3E}">
        <p14:creationId xmlns:p14="http://schemas.microsoft.com/office/powerpoint/2010/main" val="23194123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36933"/>
            <a:ext cx="11485848" cy="4524315"/>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爱因斯坦说：</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我的精神生活和物质生活都依靠着别人（</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包括生者和死者</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）的劳动，我必须尽力以同样的分量来报偿我所领受了的和至今还在领受着的东西。</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这启示我</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们（</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要学会感恩</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主动帮助他人和服务社会</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回报社会应当以别人对我们负责为前提</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努力创造物质和精神财富是负责任的表现</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关爱他人、服务社会要坚持等量交换原则</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803604" y="2345149"/>
            <a:ext cx="389850" cy="461665"/>
          </a:xfrm>
          <a:prstGeom prst="rect">
            <a:avLst/>
          </a:prstGeom>
        </p:spPr>
        <p:txBody>
          <a:bodyPr wrap="none">
            <a:spAutoFit/>
          </a:bodyPr>
          <a:lstStyle/>
          <a:p>
            <a:r>
              <a:rPr lang="en-US" altLang="zh-CN" sz="2400"/>
              <a:t>B</a:t>
            </a:r>
            <a:endParaRPr lang="zh-CN" altLang="en-US"/>
          </a:p>
        </p:txBody>
      </p:sp>
    </p:spTree>
    <p:extLst>
      <p:ext uri="{BB962C8B-B14F-4D97-AF65-F5344CB8AC3E}">
        <p14:creationId xmlns:p14="http://schemas.microsoft.com/office/powerpoint/2010/main" val="24288943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133871"/>
          </a:xfrm>
        </p:spPr>
        <p:txBody>
          <a:bodyPr/>
          <a:lstStyle/>
          <a:p>
            <a:pPr hangingPunct="0">
              <a:lnSpc>
                <a:spcPct val="14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 非选择题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赠人玫瑰</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手留余香。最近各地都在热传着一些</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暗语</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让赠人玫瑰不再带刺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在成都的一家面馆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顾客只要说</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牛肉面不要牛肉</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就可以免费吃碗面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苏州的一个早餐摊点关了收款码提示音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有困难的客户吃完就可以直接走人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济南的一家餐馆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求助者只要说</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套餐</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就不用再掏腰包</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材料中的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暗语</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行为，对关爱他人有何启示？（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3764521"/>
            <a:ext cx="11485848" cy="26168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40000"/>
              </a:lnSpc>
              <a:spcAft>
                <a:spcPts val="0"/>
              </a:spcAft>
            </a:pP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关爱他人要尊重他人的尊严和隐私，考虑他人的内心感受，不伤害他人的自尊心。这些</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暗语</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以一种委婉、含蓄的方式给予他人帮助，避免了让受助者感到尴尬或自尊心受损，让他们能够体面地接受帮助。</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关爱他人要讲究方式方法，注重细节。通过巧妙设计的</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暗语</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，能够更贴心地满足有困难者的需求，体现出对他们的关心是真诚而细腻的。</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2888925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tabLst>
                <a:tab pos="2700655" algn="l"/>
                <a:tab pos="5581015" algn="l"/>
                <a:tab pos="84613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票见温暖</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感受关爱能量</a:t>
            </a: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青藏铁路格尔木火车站售票员山重兰</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无声</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关爱为聋哑旅客提供</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滚烫</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服务的事迹</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一经报道</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便引发大家的共鸣。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835286060"/>
              </p:ext>
            </p:extLst>
          </p:nvPr>
        </p:nvGraphicFramePr>
        <p:xfrm>
          <a:off x="550591" y="2439962"/>
          <a:ext cx="11089232" cy="3840480"/>
        </p:xfrm>
        <a:graphic>
          <a:graphicData uri="http://schemas.openxmlformats.org/drawingml/2006/table">
            <a:tbl>
              <a:tblPr firstRow="1" firstCol="1" bandRow="1"/>
              <a:tblGrid>
                <a:gridCol w="11089232">
                  <a:extLst>
                    <a:ext uri="{9D8B030D-6E8A-4147-A177-3AD203B41FA5}">
                      <a16:colId xmlns:a16="http://schemas.microsoft.com/office/drawing/2014/main" val="4103899625"/>
                    </a:ext>
                  </a:extLst>
                </a:gridCol>
              </a:tblGrid>
              <a:tr h="0">
                <a:tc>
                  <a:txBody>
                    <a:bodyPr/>
                    <a:lstStyle/>
                    <a:p>
                      <a:pPr algn="just" hangingPunct="0">
                        <a:lnSpc>
                          <a:spcPct val="150000"/>
                        </a:lnSpc>
                        <a:spcAft>
                          <a:spcPts val="0"/>
                        </a:spcAft>
                        <a:tabLst>
                          <a:tab pos="2700655" algn="l"/>
                          <a:tab pos="5581015" algn="l"/>
                          <a:tab pos="8461375" algn="l"/>
                        </a:tabLst>
                      </a:pP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2025</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月</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日</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山重兰像往常一样询问一名旅客的购票需求</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却迟迟未得到答复</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她抬起头便很快意识到眼前这名旅客是聋哑人。于是</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山重兰迅速拿出纸笔与其进行沟通</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一来一回的文字交流后</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她帮助这名旅客购买到了所需车票。日常工作中</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山重兰发现不少旅客对</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24</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小时制的时间概念模糊</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售票时给旅客温馨提示已成为她的习惯。为了让旅客能及时买到票</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她利用晚上时间练习手速、查询常见路线等。在小小的售票窗口</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她用自己的方式践行着</a:t>
                      </a:r>
                      <a:r>
                        <a:rPr lang="en-US" sz="24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用心倾听</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耐心多一点</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真诚服务</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微笑多一点</a:t>
                      </a:r>
                      <a:r>
                        <a:rPr lang="en-US" sz="24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的服务理念。</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82846721"/>
                  </a:ext>
                </a:extLst>
              </a:tr>
            </a:tbl>
          </a:graphicData>
        </a:graphic>
      </p:graphicFrame>
    </p:spTree>
    <p:extLst>
      <p:ext uri="{BB962C8B-B14F-4D97-AF65-F5344CB8AC3E}">
        <p14:creationId xmlns:p14="http://schemas.microsoft.com/office/powerpoint/2010/main" val="139158759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02818"/>
            <a:ext cx="11485848" cy="576248"/>
          </a:xfrm>
        </p:spPr>
        <p:txBody>
          <a:bodyPr/>
          <a:lstStyle/>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）结合材料，分析山重兰的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滚烫</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服务中蕴含的关爱他人的艺术。（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1991473"/>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关爱他人，要心怀善意。她给有需要的旅客温馨提示的行为，是在用实际行动关心、体贴和帮助他人。</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关爱他人，要尽己所能。她利用晚上时间练习手速、查询常见路线等，尽自己最大努力为有需要的旅客排忧解难。</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关爱他人，要讲究策略。她充分考虑聋哑旅客的实际情况，用纸笔交流的方式帮助其顺利购票。</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360854" y="4130496"/>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）列举两件你在现实生活中关爱他人的事例。（</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513254" y="4652952"/>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把自己的压岁钱捐给有需要的人。</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给因病缺课的同学辅导功课。等等。</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4403315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21402"/>
            <a:ext cx="11485848" cy="1684244"/>
          </a:xfrm>
        </p:spPr>
        <p:txBody>
          <a:bodyPr/>
          <a:lstStyle/>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责</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任的含义及来源</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）含义：责任是一个人分内应该做的事情。</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）来源：责任来自对他人的承诺、职业要求、道德规范、法律规定等。</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3考点梳理DF.eps" descr="id:2147494071;FounderCES"/>
          <p:cNvPicPr/>
          <p:nvPr/>
        </p:nvPicPr>
        <p:blipFill>
          <a:blip r:embed="rId2"/>
          <a:stretch>
            <a:fillRect/>
          </a:stretch>
        </p:blipFill>
        <p:spPr>
          <a:xfrm>
            <a:off x="691146" y="764704"/>
            <a:ext cx="10808120" cy="508000"/>
          </a:xfrm>
          <a:prstGeom prst="rect">
            <a:avLst/>
          </a:prstGeom>
        </p:spPr>
      </p:pic>
      <p:pic>
        <p:nvPicPr>
          <p:cNvPr id="4" name="ZK考点1.eps" descr="id:2147494078;FounderCES"/>
          <p:cNvPicPr/>
          <p:nvPr/>
        </p:nvPicPr>
        <p:blipFill>
          <a:blip r:embed="rId3"/>
          <a:stretch>
            <a:fillRect/>
          </a:stretch>
        </p:blipFill>
        <p:spPr>
          <a:xfrm>
            <a:off x="478582" y="1577349"/>
            <a:ext cx="1333452" cy="343501"/>
          </a:xfrm>
          <a:prstGeom prst="rect">
            <a:avLst/>
          </a:prstGeom>
        </p:spPr>
      </p:pic>
    </p:spTree>
    <p:extLst>
      <p:ext uri="{BB962C8B-B14F-4D97-AF65-F5344CB8AC3E}">
        <p14:creationId xmlns:p14="http://schemas.microsoft.com/office/powerpoint/2010/main" val="13325902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94931"/>
            <a:ext cx="11485848" cy="3346237"/>
          </a:xfrm>
        </p:spPr>
        <p:txBody>
          <a:bodyPr/>
          <a:lstStyle/>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责</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任与角色的关系</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）在社会生活的舞台上，每个人都扮演着不同的角色。随着时代发展和所处环境的变化，我们会不断变换自己的角色，调节角色行为。</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）每一种角色都意味着承担相应的责任。</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）只有人人认识到自己扮演的角色、承担应尽的责任，才能构建各尽其能、各得其所而又和谐相处的社会。</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2.eps" descr="id:2147494085;FounderCES"/>
          <p:cNvPicPr/>
          <p:nvPr/>
        </p:nvPicPr>
        <p:blipFill>
          <a:blip r:embed="rId2"/>
          <a:stretch>
            <a:fillRect/>
          </a:stretch>
        </p:blipFill>
        <p:spPr>
          <a:xfrm>
            <a:off x="478582" y="1766899"/>
            <a:ext cx="1241375" cy="319647"/>
          </a:xfrm>
          <a:prstGeom prst="rect">
            <a:avLst/>
          </a:prstGeom>
        </p:spPr>
      </p:pic>
    </p:spTree>
    <p:extLst>
      <p:ext uri="{BB962C8B-B14F-4D97-AF65-F5344CB8AC3E}">
        <p14:creationId xmlns:p14="http://schemas.microsoft.com/office/powerpoint/2010/main" val="38116355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00973"/>
            <a:ext cx="11485848" cy="3970318"/>
          </a:xfrm>
        </p:spPr>
        <p:txBody>
          <a:bodyPr/>
          <a:lstStyle/>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为</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什么要做一个负责任的人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承担责任的意义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）只有人人认识到自己扮演的角色、承担应尽的责任，才能构建各尽其能、各得其所而又和谐相处的社会。</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）只有对自己负责的人，才能使自己的潜能得到充分挖掘和发挥，才有资格、有能力、有信心承担起时代和国家所赋予的使命。</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）只有人人具有责任心，自觉履行应尽的责任，我们才能共享更加幸福美好</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生</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活。</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3.eps" descr="id:2147494092;FounderCES"/>
          <p:cNvPicPr/>
          <p:nvPr/>
        </p:nvPicPr>
        <p:blipFill>
          <a:blip r:embed="rId2"/>
          <a:stretch>
            <a:fillRect/>
          </a:stretch>
        </p:blipFill>
        <p:spPr>
          <a:xfrm>
            <a:off x="487208" y="1606613"/>
            <a:ext cx="1254300" cy="322683"/>
          </a:xfrm>
          <a:prstGeom prst="rect">
            <a:avLst/>
          </a:prstGeom>
        </p:spPr>
      </p:pic>
    </p:spTree>
    <p:extLst>
      <p:ext uri="{BB962C8B-B14F-4D97-AF65-F5344CB8AC3E}">
        <p14:creationId xmlns:p14="http://schemas.microsoft.com/office/powerpoint/2010/main" val="200769278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860897"/>
            <a:ext cx="11485848" cy="2792239"/>
          </a:xfrm>
        </p:spPr>
        <p:txBody>
          <a:bodyPr/>
          <a:lstStyle/>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承</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担责任的代价与回报</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）代价：承担责任不仅意味着付出时间、精力和金钱，而且意味着可能因为做得不好而受到责备，甚至受到处罚。</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）回报：承担责任往往伴随着获得回报的权利，如良好的自我感觉、获得新的知识和技能、赢得他人的尊重和赞许等。</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4.eps" descr="id:2147494099;FounderCES"/>
          <p:cNvPicPr/>
          <p:nvPr/>
        </p:nvPicPr>
        <p:blipFill>
          <a:blip r:embed="rId2"/>
          <a:stretch>
            <a:fillRect/>
          </a:stretch>
        </p:blipFill>
        <p:spPr>
          <a:xfrm>
            <a:off x="478582" y="2048480"/>
            <a:ext cx="1254221" cy="322919"/>
          </a:xfrm>
          <a:prstGeom prst="rect">
            <a:avLst/>
          </a:prstGeom>
        </p:spPr>
      </p:pic>
    </p:spTree>
    <p:extLst>
      <p:ext uri="{BB962C8B-B14F-4D97-AF65-F5344CB8AC3E}">
        <p14:creationId xmlns:p14="http://schemas.microsoft.com/office/powerpoint/2010/main" val="32493654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07015"/>
            <a:ext cx="11485848" cy="4454233"/>
          </a:xfrm>
        </p:spPr>
        <p:txBody>
          <a:bodyPr/>
          <a:lstStyle/>
          <a:p>
            <a:pPr hangingPunct="0">
              <a:spcAft>
                <a:spcPts val="0"/>
              </a:spcAft>
              <a:tabLst>
                <a:tab pos="2700655" algn="l"/>
                <a:tab pos="5581015" algn="l"/>
                <a:tab pos="8461375" algn="l"/>
              </a:tabLs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怎</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样承担责任</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做一个负责任的人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）首先要对自己负责。</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）其次要主动关心、帮助和服务他人。</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）承担责任不言代价与回报。</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）对于自己选择的责任，一旦作出选择，就应该义无反顾地担当起应负的责任。</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）虽然有些应该做的事情不是我们自愿选择的，但是我们仍然要自觉承担相应的责任。</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）我们应该努力提升自身素质，增强履行责任的能力，勇于承担责任。</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5.eps" descr="id:2147494106;FounderCES"/>
          <p:cNvPicPr/>
          <p:nvPr/>
        </p:nvPicPr>
        <p:blipFill>
          <a:blip r:embed="rId2"/>
          <a:stretch>
            <a:fillRect/>
          </a:stretch>
        </p:blipFill>
        <p:spPr>
          <a:xfrm>
            <a:off x="478582" y="1384746"/>
            <a:ext cx="1275773" cy="325372"/>
          </a:xfrm>
          <a:prstGeom prst="rect">
            <a:avLst/>
          </a:prstGeom>
        </p:spPr>
      </p:pic>
    </p:spTree>
    <p:extLst>
      <p:ext uri="{BB962C8B-B14F-4D97-AF65-F5344CB8AC3E}">
        <p14:creationId xmlns:p14="http://schemas.microsoft.com/office/powerpoint/2010/main" val="40985480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84949"/>
            <a:ext cx="11485848" cy="3900235"/>
          </a:xfrm>
        </p:spPr>
        <p:txBody>
          <a:bodyPr/>
          <a:lstStyle/>
          <a:p>
            <a:pPr hangingPunct="0">
              <a:spcAft>
                <a:spcPts val="0"/>
              </a:spcAft>
              <a:tabLst>
                <a:tab pos="2700655" algn="l"/>
                <a:tab pos="5581015" algn="l"/>
                <a:tab pos="8461375" algn="l"/>
              </a:tabLst>
            </a:pP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知识拓展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关</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于责任的格言或警句</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天下兴亡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匹夫有责。</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先天下之忧而忧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后天下之乐而乐。</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苟利国家生死以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岂因祸福避趋之。</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鞠躬尽瘁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死而后已。</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00655" algn="l"/>
                <a:tab pos="5581015" algn="l"/>
                <a:tab pos="8461375"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天地生人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有一人应有一人之业</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人生在世</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生一日当尽一日之勤。</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600001499"/>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869</TotalTime>
  <Words>4475</Words>
  <Application>Microsoft Office PowerPoint</Application>
  <PresentationFormat>自定义</PresentationFormat>
  <Paragraphs>177</Paragraphs>
  <Slides>36</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36</vt:i4>
      </vt:variant>
    </vt:vector>
  </HeadingPairs>
  <TitlesOfParts>
    <vt:vector size="44" baseType="lpstr">
      <vt:lpstr>Calibri</vt:lpstr>
      <vt:lpstr>黑体</vt:lpstr>
      <vt:lpstr>楷体</vt:lpstr>
      <vt:lpstr>宋体</vt:lpstr>
      <vt:lpstr>微软雅黑</vt:lpstr>
      <vt:lpstr>Arial</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609</cp:revision>
  <dcterms:created xsi:type="dcterms:W3CDTF">2020-11-06T05:24:00Z</dcterms:created>
  <dcterms:modified xsi:type="dcterms:W3CDTF">2025-11-15T07:20:09Z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